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.jpeg" ContentType="image/jpeg"/>
  <Override PartName="/ppt/notesSlides/notesSlide8.xml" ContentType="application/vnd.openxmlformats-officedocument.presentationml.notesSlide+xml"/>
  <Override PartName="/ppt/media/image4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5.jpeg" ContentType="image/jpeg"/>
  <Override PartName="/ppt/notesSlides/notesSlide15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9.jpeg" ContentType="image/jpeg"/>
  <Override PartName="/ppt/media/image10.jpeg" ContentType="image/jpeg"/>
  <Override PartName="/ppt/media/image11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2.jpe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Presented a few times on Puppet Veeam + DR General storage </a:t>
            </a:r>
          </a:p>
          <a:p>
            <a:pPr/>
            <a:r>
              <a:t>Questions welcome at any point</a:t>
            </a:r>
          </a:p>
          <a:p>
            <a:pPr/>
            <a:r>
              <a:t>or come and chat to me after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run our CVM’s with 24-32GB OF RAM.   Typically not short of ram in our clusters get extra read cache.   5% of ram. </a:t>
            </a:r>
          </a:p>
          <a:p>
            <a:pPr/>
            <a:r>
              <a:t>24GB recommended for dedupe  </a:t>
            </a:r>
          </a:p>
          <a:p>
            <a:pPr/>
            <a:r>
              <a:t>2x14  CPU with HT.   14-28% </a:t>
            </a:r>
          </a:p>
          <a:p>
            <a:pPr/>
            <a:r>
              <a:t>CVM also has reservations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failed condition I/O served from remote CVM over 10Gb</a:t>
            </a:r>
          </a:p>
          <a:p>
            <a:pPr/>
            <a:r>
              <a:t>Not Every I/O is served locally.  but most are. (read).  verified in our environment </a:t>
            </a:r>
          </a:p>
          <a:p>
            <a:pPr/>
            <a:r>
              <a:t>RAM LOCAL SSD REMOTE SSD.   Local or remote disk. Local CVM monitor. ( disk queue)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SSD like performance random writes into SSD before draining</a:t>
            </a:r>
          </a:p>
          <a:p>
            <a:pPr/>
            <a:r>
              <a:t>Sequential go straight to disk </a:t>
            </a:r>
          </a:p>
          <a:p>
            <a:pPr/>
            <a:r>
              <a:t>Unified cache made up of single touch and multi touch pool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Complex operations going on under the hood to optimise performance and scale</a:t>
            </a:r>
          </a:p>
          <a:p>
            <a:pPr/>
            <a:r>
              <a:t>Simple to use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 html5 snappy. Able to see hardware  system and VM performance capacity  and issues Instantly </a:t>
            </a:r>
          </a:p>
          <a:p>
            <a:pPr/>
            <a:r>
              <a:t>running 100’s of checks to ensure cluster is healthy and performing as expected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Constantly calculating the days required before you runout </a:t>
            </a:r>
          </a:p>
          <a:p>
            <a:pPr/>
            <a:r>
              <a:t>4 host cluster.   dotted line at 75%</a:t>
            </a:r>
          </a:p>
          <a:p>
            <a:pPr/>
            <a:r>
              <a:t>As a customer were looking for them to trend at the same rate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Powerful diagnostics. = OPS team use heavily</a:t>
            </a:r>
          </a:p>
          <a:p>
            <a:pPr/>
            <a:r>
              <a:t>IAAS customer. SQL Server 48gb RAM 2TB Previously on Dedicated SSD Tier</a:t>
            </a:r>
          </a:p>
          <a:p>
            <a:pPr/>
            <a:r>
              <a:t>last 3hrs at glance can add to custom dash and go back in time</a:t>
            </a:r>
          </a:p>
          <a:p>
            <a:pPr/>
          </a:p>
          <a:p>
            <a:pPr/>
            <a:r>
              <a:t>IO steady state 1500-2000 with peaks around 8-1000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IAAS Customer _ previosuly all flash tier of trad san</a:t>
            </a:r>
          </a:p>
          <a:p>
            <a:pPr/>
            <a:r>
              <a:t>Read by SSD 99.93%</a:t>
            </a:r>
          </a:p>
          <a:p>
            <a:pPr/>
            <a:r>
              <a:t>HDD 0.07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insight Mgmt Cluster ( much less flash)</a:t>
            </a:r>
          </a:p>
          <a:p>
            <a:pPr/>
            <a:r>
              <a:t>Peak 42GBps</a:t>
            </a:r>
          </a:p>
          <a:p>
            <a:pPr/>
            <a:r>
              <a:t>3x Node.  500GB SSD + 4TB Disk per node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Upgrades of Acropolis ( CVM)  are done regularly  ( most of ours are done during the day)</a:t>
            </a:r>
          </a:p>
          <a:p>
            <a:pPr/>
            <a:r>
              <a:t>Hypervisor also handled in same way</a:t>
            </a:r>
          </a:p>
          <a:p>
            <a:pPr/>
            <a:r>
              <a:t>NCC done whenever new one is published</a:t>
            </a:r>
          </a:p>
          <a:p>
            <a:pPr/>
            <a:r>
              <a:t>43% were running 4.6 100 days after release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Looked at lots more   We  run SAN both FC and iSCSI by 4 different manufactures</a:t>
            </a:r>
          </a:p>
          <a:p>
            <a:pPr/>
            <a:r>
              <a:t>VSAN  to expensive - VSPP    ( Called out by a number of providers) - This has now been changed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Everything designed to make your life easier</a:t>
            </a:r>
          </a:p>
          <a:p>
            <a:pPr/>
            <a:r>
              <a:t>BIOS BMC HBA. Hypervisor NIC and Disk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 html5 snappy. Able to see hardware   system and VM performance capacity Instantly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Because all disks in the cluster are used return to RF happens quickly </a:t>
            </a:r>
          </a:p>
          <a:p>
            <a:pPr/>
            <a:r>
              <a:t>Cold-Cold</a:t>
            </a:r>
          </a:p>
          <a:p>
            <a:pPr/>
            <a:r>
              <a:t>Hot-Hot. so as not to blow cache</a:t>
            </a:r>
          </a:p>
          <a:p>
            <a:pPr/>
            <a:r>
              <a:t>Performance consistent during rebuild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appropriately.  N-1 means you loose all of the node </a:t>
            </a:r>
          </a:p>
          <a:p>
            <a:pPr/>
            <a:r>
              <a:t>Can build RF3 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very happy-  Some caveats to watch out for</a:t>
            </a:r>
          </a:p>
          <a:p>
            <a:pPr/>
            <a:r>
              <a:t>backup approx 1-1.2Tb per node per hour without impacting live </a:t>
            </a:r>
          </a:p>
          <a:p>
            <a:pPr/>
            <a:r>
              <a:t>all vm’s more than 1500 iops or linux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Easy to change CVM size but try and get it right first time</a:t>
            </a:r>
          </a:p>
          <a:p>
            <a:pPr/>
            <a:r>
              <a:t>Never need to worry about Storage DRS ( unless changing container)</a:t>
            </a:r>
          </a:p>
          <a:p>
            <a:pPr/>
            <a:r>
              <a:t>Change rate need to let Cassandra map reduce full scan </a:t>
            </a:r>
          </a:p>
          <a:p>
            <a:pPr/>
            <a:r>
              <a:t>time Casandra ring distributed db. Rolling back time is v hard. forward ok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 services for scale out file services distributed per node.  think vdi/citrix profile server etc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5.5 release is now out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because you think its trivial. Doesn't mean other people did</a:t>
            </a:r>
          </a:p>
          <a:p>
            <a:pPr/>
            <a:r>
              <a:t>great talk about doing VMware on a budget </a:t>
            </a:r>
          </a:p>
          <a:p>
            <a:pPr/>
            <a:r>
              <a:t>Not out to trip you up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prod today.   Concentrating on scaling out.   4 Nodes arrived this week</a:t>
            </a:r>
          </a:p>
          <a:p>
            <a:pPr/>
            <a:r>
              <a:t>very different workloads across the clusters</a:t>
            </a:r>
          </a:p>
          <a:p>
            <a:pPr/>
            <a:r>
              <a:t>Slowed down by:</a:t>
            </a:r>
          </a:p>
          <a:p>
            <a:pPr/>
            <a:r>
              <a:t>Introduction of NSX </a:t>
            </a:r>
          </a:p>
          <a:p>
            <a:pPr/>
            <a:r>
              <a:t>Datacentre consolidation</a:t>
            </a:r>
          </a:p>
          <a:p>
            <a:pPr/>
            <a:r>
              <a:t>New WAN!!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Backplane </a:t>
            </a:r>
          </a:p>
          <a:p>
            <a:pPr/>
            <a:r>
              <a:t>All internode transfer through standard 10gb</a:t>
            </a:r>
          </a:p>
          <a:p>
            <a:pPr/>
            <a:r>
              <a:t>node=host</a:t>
            </a:r>
          </a:p>
          <a:p>
            <a:pPr/>
            <a:r>
              <a:t>block=chassis</a:t>
            </a:r>
          </a:p>
          <a:p>
            <a:pPr/>
            <a:r>
              <a:t>Specs are our 8000 series</a:t>
            </a:r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3000 Series </a:t>
            </a:r>
          </a:p>
          <a:p>
            <a:pPr/>
            <a:r>
              <a:t>4 node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ASIC’s  - All X86</a:t>
            </a:r>
          </a:p>
          <a:p>
            <a:pPr/>
            <a:r>
              <a:t>Tiny part of the SSD’s are used for the CVM os hence the raid ( in dual sad systems)</a:t>
            </a:r>
          </a:p>
          <a:p>
            <a:pPr/>
            <a:r>
              <a:t>All disks/SSD are serving all I/O- always.</a:t>
            </a:r>
          </a:p>
          <a:p>
            <a:pPr/>
            <a:r>
              <a:t>No hot spares etc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Typically 2 SSD. 4 DISK.   </a:t>
            </a:r>
          </a:p>
          <a:p>
            <a:pPr/>
            <a:r>
              <a:t>MGMT 1 ssd 2 disk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DSF is the fabric that containers ( different properties ) are added onto</a:t>
            </a:r>
          </a:p>
          <a:p>
            <a:pPr/>
            <a:r>
              <a:t>these are then presented as NFS back to VMware </a:t>
            </a:r>
          </a:p>
          <a:p>
            <a:pPr/>
            <a:r>
              <a:t>Scale out almost limitless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AWS - Single node cluster M1.XLarge</a:t>
            </a:r>
          </a:p>
          <a:p>
            <a:pPr/>
            <a:r>
              <a:t>vCenter, VUM, vROPS, vSphere Replication, vSphere Data Protection, vSphere Web Client, Platform Services Controller (PSC) and the supporting database platform (e.g.: SQL/Oracle/Postgress).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21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21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21"/>
          </p:nvPr>
        </p:nvSpPr>
        <p:spPr>
          <a:xfrm>
            <a:off x="6808750" y="5099998"/>
            <a:ext cx="5370687" cy="402801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22"/>
          </p:nvPr>
        </p:nvSpPr>
        <p:spPr>
          <a:xfrm>
            <a:off x="6858000" y="965200"/>
            <a:ext cx="5318754" cy="39872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3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168" r="0" b="5168"/>
          <a:stretch>
            <a:fillRect/>
          </a:stretch>
        </p:blipFill>
        <p:spPr>
          <a:xfrm>
            <a:off x="825500" y="914400"/>
            <a:ext cx="11341100" cy="5740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19" name="Real World Nutan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World Nutanix</a:t>
            </a:r>
          </a:p>
        </p:txBody>
      </p:sp>
      <p:sp>
        <p:nvSpPr>
          <p:cNvPr id="120" name="By James Kilby"/>
          <p:cNvSpPr txBox="1"/>
          <p:nvPr/>
        </p:nvSpPr>
        <p:spPr>
          <a:xfrm>
            <a:off x="827671" y="8611062"/>
            <a:ext cx="4329302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By James Kilby </a:t>
            </a:r>
          </a:p>
        </p:txBody>
      </p:sp>
      <p:sp>
        <p:nvSpPr>
          <p:cNvPr id="121" name="@Jameskilbynet"/>
          <p:cNvSpPr txBox="1"/>
          <p:nvPr/>
        </p:nvSpPr>
        <p:spPr>
          <a:xfrm>
            <a:off x="8437486" y="8611062"/>
            <a:ext cx="380062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@Jameskilbynet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istributed Storage Fabric"/>
          <p:cNvSpPr txBox="1"/>
          <p:nvPr>
            <p:ph type="title"/>
          </p:nvPr>
        </p:nvSpPr>
        <p:spPr>
          <a:xfrm>
            <a:off x="787400" y="4064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Distributed Storage Fabric</a:t>
            </a:r>
          </a:p>
        </p:txBody>
      </p:sp>
      <p:sp>
        <p:nvSpPr>
          <p:cNvPr id="16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164" name="fullsizeoutput_d.jpeg" descr="fullsizeoutput_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683" y="3486399"/>
            <a:ext cx="11953434" cy="38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at else does the CVM d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What else does the CVM do ?</a:t>
            </a:r>
          </a:p>
        </p:txBody>
      </p:sp>
      <p:sp>
        <p:nvSpPr>
          <p:cNvPr id="169" name="Prism Element (control plane)…"/>
          <p:cNvSpPr txBox="1"/>
          <p:nvPr>
            <p:ph type="body" idx="1"/>
          </p:nvPr>
        </p:nvSpPr>
        <p:spPr>
          <a:xfrm>
            <a:off x="194865" y="2208080"/>
            <a:ext cx="12022535" cy="62755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200"/>
            </a:pPr>
            <a:r>
              <a:t>Prism Element (control plane)</a:t>
            </a:r>
          </a:p>
          <a:p>
            <a:pPr>
              <a:buBlip>
                <a:blip r:embed="rId3"/>
              </a:buBlip>
              <a:defRPr sz="4200"/>
            </a:pPr>
            <a:r>
              <a:t>Backup - Nutanix cluster or AWS/Azure</a:t>
            </a:r>
          </a:p>
          <a:p>
            <a:pPr>
              <a:buBlip>
                <a:blip r:embed="rId3"/>
              </a:buBlip>
              <a:defRPr sz="4200"/>
            </a:pPr>
            <a:r>
              <a:t>Replication - Nutanix cluster (async/metro cluster)</a:t>
            </a:r>
          </a:p>
          <a:p>
            <a:pPr>
              <a:buBlip>
                <a:blip r:embed="rId3"/>
              </a:buBlip>
              <a:defRPr sz="4200"/>
            </a:pPr>
            <a:r>
              <a:t>Cluster performance trending, alerting &amp; patching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ut isn't it hungry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isn't it hungry ?</a:t>
            </a:r>
          </a:p>
        </p:txBody>
      </p:sp>
      <p:sp>
        <p:nvSpPr>
          <p:cNvPr id="174" name="Default 8vCPU and 16GB of RAM"/>
          <p:cNvSpPr txBox="1"/>
          <p:nvPr>
            <p:ph type="body" sz="half" idx="1"/>
          </p:nvPr>
        </p:nvSpPr>
        <p:spPr>
          <a:xfrm>
            <a:off x="6932819" y="2328333"/>
            <a:ext cx="5453915" cy="5715001"/>
          </a:xfrm>
          <a:prstGeom prst="rect">
            <a:avLst/>
          </a:prstGeom>
        </p:spPr>
        <p:txBody>
          <a:bodyPr/>
          <a:lstStyle>
            <a:lvl1pPr marL="444499" indent="-444499">
              <a:buBlip>
                <a:blip r:embed="rId3"/>
              </a:buBlip>
              <a:defRPr sz="4600"/>
            </a:lvl1pPr>
          </a:lstStyle>
          <a:p>
            <a:pPr/>
            <a:r>
              <a:t>Default 8vCPU and 16GB of RAM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7905" y="2248763"/>
            <a:ext cx="4816776" cy="642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VM Data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CVM Data Services</a:t>
            </a:r>
          </a:p>
        </p:txBody>
      </p:sp>
      <p:sp>
        <p:nvSpPr>
          <p:cNvPr id="180" name="Replication factor + checksumming (every read &amp; writ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977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Replication factor + checksumming (every read &amp; write)</a:t>
            </a:r>
          </a:p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977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Autopath - Preference to local CVM where possible</a:t>
            </a:r>
          </a:p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977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Writes - always local and remote before being acknowledged</a:t>
            </a:r>
          </a:p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977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IO - Tiering within CVM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O Tiering"/>
          <p:cNvSpPr txBox="1"/>
          <p:nvPr>
            <p:ph type="title"/>
          </p:nvPr>
        </p:nvSpPr>
        <p:spPr>
          <a:xfrm>
            <a:off x="45466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IO Tiering</a:t>
            </a:r>
          </a:p>
        </p:txBody>
      </p:sp>
      <p:sp>
        <p:nvSpPr>
          <p:cNvPr id="18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21790"/>
          <a:stretch>
            <a:fillRect/>
          </a:stretch>
        </p:blipFill>
        <p:spPr>
          <a:xfrm>
            <a:off x="1143524" y="2661190"/>
            <a:ext cx="10524137" cy="6435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065" y="957363"/>
            <a:ext cx="7282670" cy="3036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2461" y="4961183"/>
            <a:ext cx="7389878" cy="342163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SD"/>
          <p:cNvSpPr txBox="1"/>
          <p:nvPr/>
        </p:nvSpPr>
        <p:spPr>
          <a:xfrm>
            <a:off x="1462405" y="1731901"/>
            <a:ext cx="1596391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SSD</a:t>
            </a:r>
          </a:p>
        </p:txBody>
      </p:sp>
      <p:sp>
        <p:nvSpPr>
          <p:cNvPr id="193" name="HDD"/>
          <p:cNvSpPr txBox="1"/>
          <p:nvPr/>
        </p:nvSpPr>
        <p:spPr>
          <a:xfrm>
            <a:off x="1479105" y="6205881"/>
            <a:ext cx="1562990" cy="93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HDD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ism Central"/>
          <p:cNvSpPr txBox="1"/>
          <p:nvPr>
            <p:ph type="title"/>
          </p:nvPr>
        </p:nvSpPr>
        <p:spPr>
          <a:xfrm>
            <a:off x="3835400" y="-4064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Prism Central</a:t>
            </a:r>
          </a:p>
        </p:txBody>
      </p:sp>
      <p:sp>
        <p:nvSpPr>
          <p:cNvPr id="19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199" name="fullsizeoutput_c.jpeg" descr="fullsizeoutput_c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833" y="2020456"/>
            <a:ext cx="12844900" cy="679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7-03-20 at 13.48.52.png" descr="Screen Shot 2017-03-20 at 13.48.52.png"/>
          <p:cNvPicPr>
            <a:picLocks noChangeAspect="1"/>
          </p:cNvPicPr>
          <p:nvPr/>
        </p:nvPicPr>
        <p:blipFill>
          <a:blip r:embed="rId2">
            <a:extLst/>
          </a:blip>
          <a:srcRect l="75" t="7753" r="24527" b="0"/>
          <a:stretch>
            <a:fillRect/>
          </a:stretch>
        </p:blipFill>
        <p:spPr>
          <a:xfrm>
            <a:off x="299243" y="1785820"/>
            <a:ext cx="12406197" cy="711870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Prism Element"/>
          <p:cNvSpPr txBox="1"/>
          <p:nvPr/>
        </p:nvSpPr>
        <p:spPr>
          <a:xfrm>
            <a:off x="2925747" y="49860"/>
            <a:ext cx="7153306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Prism Element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pacity Management"/>
          <p:cNvSpPr txBox="1"/>
          <p:nvPr>
            <p:ph type="title"/>
          </p:nvPr>
        </p:nvSpPr>
        <p:spPr>
          <a:xfrm>
            <a:off x="2232377" y="113516"/>
            <a:ext cx="11430001" cy="2438401"/>
          </a:xfrm>
          <a:prstGeom prst="rect">
            <a:avLst/>
          </a:prstGeom>
        </p:spPr>
        <p:txBody>
          <a:bodyPr/>
          <a:lstStyle/>
          <a:p>
            <a:pPr/>
            <a:r>
              <a:t>Capacity Management </a:t>
            </a:r>
          </a:p>
        </p:txBody>
      </p:sp>
      <p:sp>
        <p:nvSpPr>
          <p:cNvPr id="207" name="CPU…"/>
          <p:cNvSpPr txBox="1"/>
          <p:nvPr>
            <p:ph type="body" idx="1"/>
          </p:nvPr>
        </p:nvSpPr>
        <p:spPr>
          <a:xfrm>
            <a:off x="1248990" y="3029498"/>
            <a:ext cx="11430001" cy="5715001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5200"/>
            </a:pPr>
            <a:r>
              <a:t>CPU</a:t>
            </a:r>
          </a:p>
          <a:p>
            <a:pPr marL="444499" indent="-444499">
              <a:buBlip>
                <a:blip r:embed="rId3"/>
              </a:buBlip>
              <a:defRPr sz="5200"/>
            </a:pPr>
            <a:r>
              <a:t>RAM </a:t>
            </a:r>
          </a:p>
          <a:p>
            <a:pPr marL="444499" indent="-444499">
              <a:buBlip>
                <a:blip r:embed="rId3"/>
              </a:buBlip>
              <a:defRPr sz="5200"/>
            </a:pPr>
            <a:r>
              <a:t>DISK</a:t>
            </a:r>
          </a:p>
        </p:txBody>
      </p:sp>
      <p:pic>
        <p:nvPicPr>
          <p:cNvPr id="208" name="fullsizeoutput_e.jpeg" descr="fullsizeoutput_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2413" y="6564718"/>
            <a:ext cx="6640551" cy="21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fullsizeoutput_f.jpeg" descr="fullsizeoutput_f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6324" y="4429429"/>
            <a:ext cx="6592729" cy="208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fullsizeoutput_10.jpeg" descr="fullsizeoutput_10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6874" y="2422293"/>
            <a:ext cx="6691629" cy="1976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e are achieving this on our cloud products"/>
          <p:cNvSpPr txBox="1"/>
          <p:nvPr>
            <p:ph type="title"/>
          </p:nvPr>
        </p:nvSpPr>
        <p:spPr>
          <a:xfrm>
            <a:off x="1088437" y="1289206"/>
            <a:ext cx="4569178" cy="7175188"/>
          </a:xfrm>
          <a:prstGeom prst="rect">
            <a:avLst/>
          </a:prstGeom>
        </p:spPr>
        <p:txBody>
          <a:bodyPr/>
          <a:lstStyle/>
          <a:p>
            <a:pPr/>
            <a:r>
              <a:t>We are achieving this on our cloud products</a:t>
            </a:r>
          </a:p>
        </p:txBody>
      </p:sp>
      <p:pic>
        <p:nvPicPr>
          <p:cNvPr id="215" name="Screen Shot 2017-11-22 at 11.33.50.png" descr="Screen Shot 2017-11-22 at 11.3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5898" y="544532"/>
            <a:ext cx="6032501" cy="810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 </a:t>
            </a:r>
          </a:p>
        </p:txBody>
      </p:sp>
      <p:sp>
        <p:nvSpPr>
          <p:cNvPr id="124" name="Senior Cloud Engineer  for a Zen Intern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Senior Cloud Engineer  for a Zen Internet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Primary focus on VMware + supporting stack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Working  with VMware technology since 2008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Awarded VMware vExpert 2014-2017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Veeam Vanguard 2017 - Veeam UK usergroup founder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Nutanix Platform Professional 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Nutanix Technology Champion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rill Down Metrics"/>
          <p:cNvSpPr txBox="1"/>
          <p:nvPr>
            <p:ph type="title"/>
          </p:nvPr>
        </p:nvSpPr>
        <p:spPr>
          <a:xfrm>
            <a:off x="787400" y="1397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Drill Down Metrics</a:t>
            </a:r>
          </a:p>
        </p:txBody>
      </p:sp>
      <p:sp>
        <p:nvSpPr>
          <p:cNvPr id="218" name="›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›</a:t>
            </a:r>
          </a:p>
        </p:txBody>
      </p:sp>
      <p:pic>
        <p:nvPicPr>
          <p:cNvPr id="219" name="IMG_0036.PNG" descr="IMG_00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698" y="2001156"/>
            <a:ext cx="11665404" cy="727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rill Down Contd"/>
          <p:cNvSpPr txBox="1"/>
          <p:nvPr>
            <p:ph type="title"/>
          </p:nvPr>
        </p:nvSpPr>
        <p:spPr>
          <a:xfrm>
            <a:off x="787400" y="254000"/>
            <a:ext cx="11430000" cy="1812859"/>
          </a:xfrm>
          <a:prstGeom prst="rect">
            <a:avLst/>
          </a:prstGeom>
        </p:spPr>
        <p:txBody>
          <a:bodyPr/>
          <a:lstStyle/>
          <a:p>
            <a:pPr/>
            <a:r>
              <a:t>Drill Down Contd</a:t>
            </a:r>
          </a:p>
        </p:txBody>
      </p:sp>
      <p:sp>
        <p:nvSpPr>
          <p:cNvPr id="22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225" name="IMG_0037.PNG" descr="IMG_0037.PNG"/>
          <p:cNvPicPr>
            <a:picLocks noChangeAspect="1"/>
          </p:cNvPicPr>
          <p:nvPr/>
        </p:nvPicPr>
        <p:blipFill>
          <a:blip r:embed="rId4">
            <a:extLst/>
          </a:blip>
          <a:srcRect l="30207" t="28775" r="36459" b="37891"/>
          <a:stretch>
            <a:fillRect/>
          </a:stretch>
        </p:blipFill>
        <p:spPr>
          <a:xfrm>
            <a:off x="771402" y="1723965"/>
            <a:ext cx="8346160" cy="5283729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Arrow"/>
          <p:cNvSpPr/>
          <p:nvPr/>
        </p:nvSpPr>
        <p:spPr>
          <a:xfrm>
            <a:off x="-346340" y="5935133"/>
            <a:ext cx="392774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227" name="IMG_0040.PNG" descr="IMG_00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92779" y="7074185"/>
            <a:ext cx="5262578" cy="139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al World Performan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World Performance </a:t>
            </a:r>
          </a:p>
          <a:p>
            <a:pPr/>
            <a:r>
              <a:t>Log Insight Instance</a:t>
            </a:r>
          </a:p>
        </p:txBody>
      </p:sp>
      <p:sp>
        <p:nvSpPr>
          <p:cNvPr id="2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233" name="Screen Shot 2017-04-18 at 23.53.34.png" descr="Screen Shot 2017-04-18 at 23.53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901" y="3236082"/>
            <a:ext cx="11796998" cy="209283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 flipV="1">
            <a:off x="7319690" y="4749799"/>
            <a:ext cx="2433911" cy="2433911"/>
          </a:xfrm>
          <a:prstGeom prst="line">
            <a:avLst/>
          </a:prstGeom>
          <a:ln w="12700">
            <a:solidFill>
              <a:srgbClr val="65DA1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5" name="Peak 42GBps"/>
          <p:cNvSpPr txBox="1"/>
          <p:nvPr/>
        </p:nvSpPr>
        <p:spPr>
          <a:xfrm>
            <a:off x="3925049" y="6821286"/>
            <a:ext cx="3325902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Peak 42GBps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ne Click Upgrade (almos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Click Upgrade (almost)</a:t>
            </a:r>
          </a:p>
        </p:txBody>
      </p:sp>
      <p:pic>
        <p:nvPicPr>
          <p:cNvPr id="240" name="fullsizeoutput_3.jpeg" descr="fullsizeoutput_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471" y="2501961"/>
            <a:ext cx="5926029" cy="663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ullsizeoutput_7.jpeg" descr="fullsizeoutput_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7040" y="6566476"/>
            <a:ext cx="6516424" cy="2560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ullsizeoutput_6.jpeg" descr="fullsizeoutput_6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7040" y="2496773"/>
            <a:ext cx="6516424" cy="181419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mall latency increase"/>
          <p:cNvSpPr txBox="1"/>
          <p:nvPr/>
        </p:nvSpPr>
        <p:spPr>
          <a:xfrm>
            <a:off x="6610120" y="5454270"/>
            <a:ext cx="534162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Small latency increase </a:t>
            </a:r>
          </a:p>
        </p:txBody>
      </p:sp>
      <p:sp>
        <p:nvSpPr>
          <p:cNvPr id="244" name="Line"/>
          <p:cNvSpPr/>
          <p:nvPr/>
        </p:nvSpPr>
        <p:spPr>
          <a:xfrm>
            <a:off x="11702613" y="5917725"/>
            <a:ext cx="320555" cy="1072199"/>
          </a:xfrm>
          <a:prstGeom prst="line">
            <a:avLst/>
          </a:prstGeom>
          <a:ln w="12700">
            <a:solidFill>
              <a:srgbClr val="65DA1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5" name="Line"/>
          <p:cNvSpPr/>
          <p:nvPr/>
        </p:nvSpPr>
        <p:spPr>
          <a:xfrm flipV="1">
            <a:off x="10987847" y="3571120"/>
            <a:ext cx="729339" cy="729339"/>
          </a:xfrm>
          <a:prstGeom prst="line">
            <a:avLst/>
          </a:prstGeom>
          <a:ln w="12700">
            <a:solidFill>
              <a:srgbClr val="65DA1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6" name="Increased Load on other CVM"/>
          <p:cNvSpPr txBox="1"/>
          <p:nvPr/>
        </p:nvSpPr>
        <p:spPr>
          <a:xfrm>
            <a:off x="6346015" y="4186036"/>
            <a:ext cx="6558475" cy="138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Increased Load on other CVM</a:t>
            </a:r>
          </a:p>
        </p:txBody>
      </p:sp>
      <p:sp>
        <p:nvSpPr>
          <p:cNvPr id="247" name="Rectangle"/>
          <p:cNvSpPr/>
          <p:nvPr/>
        </p:nvSpPr>
        <p:spPr>
          <a:xfrm>
            <a:off x="1551346" y="5127331"/>
            <a:ext cx="844688" cy="37177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ifecycl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Lifecycle Management </a:t>
            </a:r>
          </a:p>
        </p:txBody>
      </p:sp>
      <p:pic>
        <p:nvPicPr>
          <p:cNvPr id="252" name="Screen Shot 2017-04-19 at 20.52.33.png" descr="Screen Shot 2017-04-19 at 20.5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269" y="2634995"/>
            <a:ext cx="11952262" cy="5842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ism Cent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Prism Central</a:t>
            </a:r>
          </a:p>
        </p:txBody>
      </p:sp>
      <p:sp>
        <p:nvSpPr>
          <p:cNvPr id="25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pic>
        <p:nvPicPr>
          <p:cNvPr id="258" name="fullsizeoutput_c.jpeg" descr="fullsizeoutput_c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833" y="2105969"/>
            <a:ext cx="12683134" cy="6704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ail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Failures</a:t>
            </a:r>
          </a:p>
        </p:txBody>
      </p:sp>
      <p:sp>
        <p:nvSpPr>
          <p:cNvPr id="263" name="If delayed I/O detected by Stargate disk is offlined…"/>
          <p:cNvSpPr txBox="1"/>
          <p:nvPr>
            <p:ph type="body" idx="1"/>
          </p:nvPr>
        </p:nvSpPr>
        <p:spPr>
          <a:xfrm>
            <a:off x="787400" y="3721100"/>
            <a:ext cx="114300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If delayed I/O detected by Stargate disk is offlined</a:t>
            </a:r>
          </a:p>
          <a:p>
            <a:pPr>
              <a:buBlip>
                <a:blip r:embed="rId3"/>
              </a:buBlip>
            </a:pPr>
            <a:r>
              <a:t>Hades removes it from the data path and performs health checks</a:t>
            </a:r>
          </a:p>
          <a:p>
            <a:pPr>
              <a:buBlip>
                <a:blip r:embed="rId3"/>
              </a:buBlip>
            </a:pPr>
            <a:r>
              <a:t>If unhealthy it tells Zeus to remove from cluster config</a:t>
            </a:r>
          </a:p>
          <a:p>
            <a:pPr>
              <a:buBlip>
                <a:blip r:embed="rId3"/>
              </a:buBlip>
            </a:pPr>
            <a:r>
              <a:t>Red disk light turned on and alerts sent </a:t>
            </a:r>
          </a:p>
          <a:p>
            <a:pPr>
              <a:buBlip>
                <a:blip r:embed="rId3"/>
              </a:buBlip>
            </a:pPr>
            <a:r>
              <a:t>Data rebalance performed </a:t>
            </a:r>
          </a:p>
        </p:txBody>
      </p:sp>
      <p:pic>
        <p:nvPicPr>
          <p:cNvPr id="264" name="fullsizeoutput_9.jpeg" descr="fullsizeoutput_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6337" y="773035"/>
            <a:ext cx="6382332" cy="2973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ailure Conditions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Conditions..</a:t>
            </a:r>
          </a:p>
        </p:txBody>
      </p:sp>
      <p:sp>
        <p:nvSpPr>
          <p:cNvPr id="269" name="DISK Failure - Non Issue. ( Loss of capacity)…"/>
          <p:cNvSpPr txBox="1"/>
          <p:nvPr>
            <p:ph type="body" idx="1"/>
          </p:nvPr>
        </p:nvSpPr>
        <p:spPr>
          <a:xfrm>
            <a:off x="787400" y="27813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3800"/>
            </a:pPr>
            <a:r>
              <a:t>DISK Failure - Non Issue. ( Loss of capacity)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SSD Failure - Reduction of cluster performance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CVM Failure - I/O distributed to other CVM’s 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Node Failure- Loss of CPU RAM  Storage + IOPS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he Really G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Really Good</a:t>
            </a:r>
          </a:p>
        </p:txBody>
      </p:sp>
      <p:sp>
        <p:nvSpPr>
          <p:cNvPr id="274" name="Support -  They have been exceptional…"/>
          <p:cNvSpPr txBox="1"/>
          <p:nvPr>
            <p:ph type="body" idx="1"/>
          </p:nvPr>
        </p:nvSpPr>
        <p:spPr>
          <a:xfrm>
            <a:off x="419100" y="2044700"/>
            <a:ext cx="12476593" cy="7107536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Support -  They have been exceptional 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Expanding/Building  clusters - 3 IP’s and your away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NCC - Built in enhanced health checks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Foundation - Provisioning tool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Backup - Performance in Veeam increased 5-10x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Density - 224 pCPU, 2TB of Ram 60TB usable storage 4U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3720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Prism Search - vm iops &lt;1500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hings to watch out f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watch out for</a:t>
            </a:r>
          </a:p>
        </p:txBody>
      </p:sp>
      <p:sp>
        <p:nvSpPr>
          <p:cNvPr id="279" name="Make sure you size the CVM correctly…"/>
          <p:cNvSpPr txBox="1"/>
          <p:nvPr>
            <p:ph type="body" idx="1"/>
          </p:nvPr>
        </p:nvSpPr>
        <p:spPr>
          <a:xfrm>
            <a:off x="1143000" y="23368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4278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Make sure you size the CVM correctly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4278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SVMotion large VM’s to Nutanix is Slow….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4278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Be careful with aggressive DRS settings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4278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Extreme storage change rate in compressed timescale can cause problems</a:t>
            </a:r>
          </a:p>
          <a:p>
            <a:pPr marL="413384" indent="-413384" defTabSz="543305">
              <a:spcBef>
                <a:spcPts val="3300"/>
              </a:spcBef>
              <a:buBlip>
                <a:blip r:embed="rId3"/>
              </a:buBlip>
              <a:defRPr sz="4278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Time.   Ensure NTP is setup correctly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29" name="So why Nutanix ?…"/>
          <p:cNvSpPr txBox="1"/>
          <p:nvPr>
            <p:ph type="body" idx="1"/>
          </p:nvPr>
        </p:nvSpPr>
        <p:spPr>
          <a:xfrm>
            <a:off x="787400" y="2329755"/>
            <a:ext cx="11430000" cy="615384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5800"/>
            </a:pPr>
            <a:r>
              <a:t>So why Nutanix ?</a:t>
            </a:r>
          </a:p>
          <a:p>
            <a:pPr>
              <a:buBlip>
                <a:blip r:embed="rId2"/>
              </a:buBlip>
              <a:defRPr sz="5800"/>
            </a:pPr>
            <a:r>
              <a:t>What is it ?</a:t>
            </a:r>
          </a:p>
          <a:p>
            <a:pPr>
              <a:buBlip>
                <a:blip r:embed="rId2"/>
              </a:buBlip>
              <a:defRPr sz="5800"/>
            </a:pPr>
            <a:r>
              <a:t>The g</a:t>
            </a:r>
            <a:r>
              <a:rPr sz="6000"/>
              <a:t>ood</a:t>
            </a:r>
            <a:r>
              <a:t> the bad and the ugly…..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Whats Next ?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Whats Next ??</a:t>
            </a:r>
          </a:p>
        </p:txBody>
      </p:sp>
      <p:sp>
        <p:nvSpPr>
          <p:cNvPr id="284" name="File Services…"/>
          <p:cNvSpPr txBox="1"/>
          <p:nvPr>
            <p:ph type="body" idx="1"/>
          </p:nvPr>
        </p:nvSpPr>
        <p:spPr>
          <a:xfrm>
            <a:off x="787400" y="2243666"/>
            <a:ext cx="11430000" cy="5715001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4600"/>
            </a:pPr>
            <a:r>
              <a:t>File Services </a:t>
            </a:r>
          </a:p>
          <a:p>
            <a:pPr marL="444499" indent="-444499">
              <a:buBlip>
                <a:blip r:embed="rId3"/>
              </a:buBlip>
              <a:defRPr sz="4600"/>
            </a:pPr>
            <a:r>
              <a:t>Containers</a:t>
            </a:r>
          </a:p>
          <a:p>
            <a:pPr marL="444499" indent="-444499">
              <a:buBlip>
                <a:blip r:embed="rId3"/>
              </a:buBlip>
              <a:defRPr sz="4600"/>
            </a:pPr>
            <a:r>
              <a:t>All Flash</a:t>
            </a:r>
          </a:p>
          <a:p>
            <a:pPr marL="444499" indent="-444499">
              <a:buBlip>
                <a:blip r:embed="rId3"/>
              </a:buBlip>
              <a:defRPr sz="4600"/>
            </a:pPr>
            <a:r>
              <a:t>Storage Only Nodes</a:t>
            </a:r>
          </a:p>
          <a:p>
            <a:pPr marL="444499" indent="-444499">
              <a:buBlip>
                <a:blip r:embed="rId3"/>
              </a:buBlip>
              <a:defRPr sz="4600"/>
            </a:pPr>
            <a:r>
              <a:t>Acropolis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Nutanix CE - Try it out"/>
          <p:cNvSpPr txBox="1"/>
          <p:nvPr>
            <p:ph type="body" idx="22"/>
          </p:nvPr>
        </p:nvSpPr>
        <p:spPr>
          <a:xfrm>
            <a:off x="711200" y="745257"/>
            <a:ext cx="10464800" cy="795486"/>
          </a:xfrm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Nutanix CE - Try it out 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0" y="2187575"/>
            <a:ext cx="8568267" cy="481965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1, 3 or 4 Node AHV Cluster"/>
          <p:cNvSpPr txBox="1"/>
          <p:nvPr/>
        </p:nvSpPr>
        <p:spPr>
          <a:xfrm>
            <a:off x="2393454" y="7318341"/>
            <a:ext cx="7458686" cy="82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1, 3 or 4 Node AHV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eed4ward - It’s about the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Feed4ward - </a:t>
            </a:r>
            <a:r>
              <a:rPr sz="6100"/>
              <a:t>It’s about the community</a:t>
            </a:r>
          </a:p>
        </p:txBody>
      </p:sp>
      <p:sp>
        <p:nvSpPr>
          <p:cNvPr id="295" name="Step up - You might enjoy i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3900"/>
            </a:pPr>
            <a:r>
              <a:t>Step up - You might enjoy it.</a:t>
            </a:r>
          </a:p>
          <a:p>
            <a:pPr marL="444499" indent="-444499">
              <a:buBlip>
                <a:blip r:embed="rId3"/>
              </a:buBlip>
              <a:defRPr sz="3900"/>
            </a:pPr>
            <a:r>
              <a:t>Lots of support available</a:t>
            </a:r>
          </a:p>
          <a:p>
            <a:pPr marL="444499" indent="-444499">
              <a:buBlip>
                <a:blip r:embed="rId3"/>
              </a:buBlip>
              <a:defRPr sz="3900"/>
            </a:pPr>
            <a:r>
              <a:t>10-30 Min slots usually available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4000" y="2961878"/>
            <a:ext cx="6223000" cy="532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y Question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9900"/>
            </a:lvl1pPr>
          </a:lstStyle>
          <a:p>
            <a:pPr/>
            <a:r>
              <a:t>Any Questions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rizes + Beer"/>
          <p:cNvSpPr txBox="1"/>
          <p:nvPr>
            <p:ph type="title"/>
          </p:nvPr>
        </p:nvSpPr>
        <p:spPr>
          <a:xfrm>
            <a:off x="787400" y="1143627"/>
            <a:ext cx="11906658" cy="7466346"/>
          </a:xfrm>
          <a:prstGeom prst="rect">
            <a:avLst/>
          </a:prstGeom>
        </p:spPr>
        <p:txBody>
          <a:bodyPr/>
          <a:lstStyle>
            <a:lvl1pPr algn="ctr">
              <a:defRPr sz="13400"/>
            </a:lvl1pPr>
          </a:lstStyle>
          <a:p>
            <a:pPr/>
            <a:r>
              <a:t>Prizes + Beer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ad to Nutan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Road to Nutanix</a:t>
            </a:r>
          </a:p>
        </p:txBody>
      </p:sp>
      <p:sp>
        <p:nvSpPr>
          <p:cNvPr id="132" name="vCloud Director Infrastructure refresh project…"/>
          <p:cNvSpPr txBox="1"/>
          <p:nvPr>
            <p:ph type="body" idx="1"/>
          </p:nvPr>
        </p:nvSpPr>
        <p:spPr>
          <a:xfrm>
            <a:off x="787400" y="20193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4500"/>
            </a:pPr>
            <a:r>
              <a:t>vCloud Director Infrastructure refresh project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Traditional 3 Tier Dell, HP + Cisco…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Storage HP, Dell, EMC, Nimble, Pure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HCI -  VSAN, Nutanix, Atlantis, Simplivity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7 Clusters Bui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Clusters Built</a:t>
            </a:r>
          </a:p>
        </p:txBody>
      </p:sp>
      <p:sp>
        <p:nvSpPr>
          <p:cNvPr id="137" name="2X Management (NX-1065-G4)…"/>
          <p:cNvSpPr txBox="1"/>
          <p:nvPr>
            <p:ph type="body" idx="1"/>
          </p:nvPr>
        </p:nvSpPr>
        <p:spPr>
          <a:xfrm>
            <a:off x="825500" y="2641600"/>
            <a:ext cx="10560001" cy="5715000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4800"/>
            </a:pPr>
            <a:r>
              <a:t>2X Management (NX-1065-G4)</a:t>
            </a:r>
          </a:p>
          <a:p>
            <a:pPr marL="444499" indent="-444499">
              <a:buBlip>
                <a:blip r:embed="rId3"/>
              </a:buBlip>
              <a:defRPr sz="4800"/>
            </a:pPr>
            <a:r>
              <a:t>2X Public Cloud (NX-8035-G4)</a:t>
            </a:r>
          </a:p>
          <a:p>
            <a:pPr marL="444499" indent="-444499">
              <a:buBlip>
                <a:blip r:embed="rId3"/>
              </a:buBlip>
              <a:defRPr sz="4800"/>
            </a:pPr>
            <a:r>
              <a:t>2X ISP Systems (NX-8035-G4 &amp; G5)</a:t>
            </a:r>
          </a:p>
          <a:p>
            <a:pPr marL="444499" indent="-444499">
              <a:buBlip>
                <a:blip r:embed="rId3"/>
              </a:buBlip>
              <a:defRPr sz="4800"/>
            </a:pPr>
            <a:r>
              <a:t>1X Test Cluster (NX-3000-G5)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o What is Nutanix ?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is Nutanix ??</a:t>
            </a:r>
          </a:p>
        </p:txBody>
      </p:sp>
      <p:sp>
        <p:nvSpPr>
          <p:cNvPr id="142" name="Hyper-Converged Infrastructure…"/>
          <p:cNvSpPr txBox="1"/>
          <p:nvPr>
            <p:ph type="body" idx="1"/>
          </p:nvPr>
        </p:nvSpPr>
        <p:spPr>
          <a:xfrm>
            <a:off x="720650" y="2019300"/>
            <a:ext cx="11563500" cy="5715000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3800"/>
            </a:pPr>
            <a:r>
              <a:t>Hyper-Converged Infrastructure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vSphere, Hyper-V, Xen &amp; KVM (Acropolis)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All built around the CVM( Controller Virtual Machine)</a:t>
            </a:r>
          </a:p>
          <a:p>
            <a:pPr marL="444499" indent="-444499">
              <a:buBlip>
                <a:blip r:embed="rId3"/>
              </a:buBlip>
              <a:defRPr sz="3800"/>
            </a:pPr>
            <a:r>
              <a:t>SuperMicro, Dell, Lenovo or Cisco UCS hardware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fullsizeoutput_a.jpeg" descr="fullsizeoutput_a.jpeg"/>
          <p:cNvPicPr>
            <a:picLocks noChangeAspect="1"/>
          </p:cNvPicPr>
          <p:nvPr/>
        </p:nvPicPr>
        <p:blipFill>
          <a:blip r:embed="rId3">
            <a:extLst/>
          </a:blip>
          <a:srcRect l="1727" t="0" r="0" b="17303"/>
          <a:stretch>
            <a:fillRect/>
          </a:stretch>
        </p:blipFill>
        <p:spPr>
          <a:xfrm>
            <a:off x="1052909" y="2560404"/>
            <a:ext cx="10898915" cy="4632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 what is the CV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is the CVM?</a:t>
            </a:r>
          </a:p>
        </p:txBody>
      </p:sp>
      <p:sp>
        <p:nvSpPr>
          <p:cNvPr id="152" name="CentOS based VM - core to Nutanix…"/>
          <p:cNvSpPr txBox="1"/>
          <p:nvPr>
            <p:ph type="body" idx="1"/>
          </p:nvPr>
        </p:nvSpPr>
        <p:spPr>
          <a:xfrm>
            <a:off x="651933" y="2379133"/>
            <a:ext cx="11430001" cy="6165389"/>
          </a:xfrm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4500"/>
            </a:pPr>
            <a:r>
              <a:t>CentOS based VM - core to Nutanix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All I/O -  compress, dedupe &amp; erasure coding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Only Nutanix component that uses any RAID (mdraid)</a:t>
            </a:r>
          </a:p>
          <a:p>
            <a:pPr marL="444499" indent="-444499">
              <a:buBlip>
                <a:blip r:embed="rId3"/>
              </a:buBlip>
              <a:defRPr sz="4500"/>
            </a:pPr>
            <a:r>
              <a:t>Boot from ISO and SATA 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VM Logical Lay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CVM Logical Layout</a:t>
            </a:r>
          </a:p>
        </p:txBody>
      </p:sp>
      <p:sp>
        <p:nvSpPr>
          <p:cNvPr id="157" name="One CVM Per N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3"/>
              </a:buBlip>
              <a:defRPr sz="4000"/>
            </a:pPr>
            <a:r>
              <a:t>One CVM Per Node</a:t>
            </a:r>
          </a:p>
          <a:p>
            <a:pPr marL="444499" indent="-444499">
              <a:buBlip>
                <a:blip r:embed="rId3"/>
              </a:buBlip>
              <a:defRPr sz="4000"/>
            </a:pPr>
            <a:r>
              <a:t>First VM to Boot</a:t>
            </a:r>
          </a:p>
        </p:txBody>
      </p:sp>
      <p:pic>
        <p:nvPicPr>
          <p:cNvPr id="158" name="fullsizeoutput_b.jpeg" descr="fullsizeoutput_b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7857" y="2819250"/>
            <a:ext cx="6858600" cy="563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